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1_65C05F3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19"/>
  </p:notesMasterIdLst>
  <p:sldIdLst>
    <p:sldId id="256" r:id="rId5"/>
    <p:sldId id="299" r:id="rId6"/>
    <p:sldId id="301" r:id="rId7"/>
    <p:sldId id="303" r:id="rId8"/>
    <p:sldId id="307" r:id="rId9"/>
    <p:sldId id="270" r:id="rId10"/>
    <p:sldId id="272" r:id="rId11"/>
    <p:sldId id="273" r:id="rId12"/>
    <p:sldId id="275" r:id="rId13"/>
    <p:sldId id="306" r:id="rId14"/>
    <p:sldId id="305" r:id="rId15"/>
    <p:sldId id="296" r:id="rId16"/>
    <p:sldId id="300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3D962A-9B24-288B-E020-BE8F7A7F3932}" name="Nuno Gomes" initials="NG" userId="S::nuno.tomas.gomes16@ua.pt::5f6d90a8-2673-45d6-8c33-1eb11a98dfe9" providerId="AD"/>
  <p188:author id="{BF4D7CA1-0F16-FF60-28B5-A2F136AF2C00}" name="João Batista" initials="JB" userId="S::joao.g.batista@ua.pt::93899889-468d-4117-b4e0-539edf7ac9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655A2-90AD-7B55-DD89-DA9F033DDD98}" v="282" dt="2025-10-21T22:27:17.940"/>
    <p1510:client id="{27AC2BE5-7015-4569-D05E-E89724614BAE}" v="1" dt="2025-10-22T00:36:46.119"/>
    <p1510:client id="{2AF15B02-F3D4-32BD-7CCC-8BA19144A2F8}" v="30" dt="2025-10-21T21:34:49.958"/>
    <p1510:client id="{3B5C2C9A-7FE9-4B83-B928-E2F61E2BD323}" v="30" dt="2025-10-21T22:27:01.271"/>
    <p1510:client id="{50522BBA-0486-4173-990E-A2930890D439}" v="17" dt="2025-10-22T01:57:28.085"/>
    <p1510:client id="{528F66C1-CC6C-D86F-D736-E4B12A5D0BA3}" v="11" dt="2025-10-21T21:59:44.837"/>
    <p1510:client id="{95A75351-C400-4098-A4B4-9BFEA4ACA9AB}" v="3598" dt="2025-10-21T22:54:48.248"/>
    <p1510:client id="{F2C62503-E53E-5BDD-81F0-86B031C70D0A}" v="2" dt="2025-10-22T01:52:06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83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omes" userId="S::nuno.tomas.gomes16@ua.pt::5f6d90a8-2673-45d6-8c33-1eb11a98dfe9" providerId="AD" clId="Web-{F2C62503-E53E-5BDD-81F0-86B031C70D0A}"/>
    <pc:docChg chg="modSld">
      <pc:chgData name="Nuno Gomes" userId="S::nuno.tomas.gomes16@ua.pt::5f6d90a8-2673-45d6-8c33-1eb11a98dfe9" providerId="AD" clId="Web-{F2C62503-E53E-5BDD-81F0-86B031C70D0A}" dt="2025-10-22T01:52:06.696" v="1" actId="1076"/>
      <pc:docMkLst>
        <pc:docMk/>
      </pc:docMkLst>
      <pc:sldChg chg="modSp">
        <pc:chgData name="Nuno Gomes" userId="S::nuno.tomas.gomes16@ua.pt::5f6d90a8-2673-45d6-8c33-1eb11a98dfe9" providerId="AD" clId="Web-{F2C62503-E53E-5BDD-81F0-86B031C70D0A}" dt="2025-10-22T01:52:06.696" v="1" actId="1076"/>
        <pc:sldMkLst>
          <pc:docMk/>
          <pc:sldMk cId="2735785664" sldId="299"/>
        </pc:sldMkLst>
        <pc:picChg chg="mod">
          <ac:chgData name="Nuno Gomes" userId="S::nuno.tomas.gomes16@ua.pt::5f6d90a8-2673-45d6-8c33-1eb11a98dfe9" providerId="AD" clId="Web-{F2C62503-E53E-5BDD-81F0-86B031C70D0A}" dt="2025-10-22T01:52:06.696" v="1" actId="1076"/>
          <ac:picMkLst>
            <pc:docMk/>
            <pc:sldMk cId="2735785664" sldId="299"/>
            <ac:picMk id="1026" creationId="{C1EFB91A-35F3-15E0-EA90-9E3134285CC4}"/>
          </ac:picMkLst>
        </pc:picChg>
      </pc:sldChg>
      <pc:sldChg chg="modSp">
        <pc:chgData name="Nuno Gomes" userId="S::nuno.tomas.gomes16@ua.pt::5f6d90a8-2673-45d6-8c33-1eb11a98dfe9" providerId="AD" clId="Web-{F2C62503-E53E-5BDD-81F0-86B031C70D0A}" dt="2025-10-22T01:52:00.305" v="0" actId="1076"/>
        <pc:sldMkLst>
          <pc:docMk/>
          <pc:sldMk cId="2455811606" sldId="301"/>
        </pc:sldMkLst>
        <pc:picChg chg="mod">
          <ac:chgData name="Nuno Gomes" userId="S::nuno.tomas.gomes16@ua.pt::5f6d90a8-2673-45d6-8c33-1eb11a98dfe9" providerId="AD" clId="Web-{F2C62503-E53E-5BDD-81F0-86B031C70D0A}" dt="2025-10-22T01:52:00.305" v="0" actId="1076"/>
          <ac:picMkLst>
            <pc:docMk/>
            <pc:sldMk cId="2455811606" sldId="301"/>
            <ac:picMk id="1026" creationId="{48724FBC-3C49-53F3-DED3-8ECD40E9A56E}"/>
          </ac:picMkLst>
        </pc:picChg>
      </pc:sldChg>
    </pc:docChg>
  </pc:docChgLst>
  <pc:docChgLst>
    <pc:chgData name="João Batista" userId="93899889-468d-4117-b4e0-539edf7ac9e2" providerId="ADAL" clId="{E07B70D4-9154-4946-B65F-F8A2AADF26DE}"/>
    <pc:docChg chg="undo custSel delSld modSld sldOrd">
      <pc:chgData name="João Batista" userId="93899889-468d-4117-b4e0-539edf7ac9e2" providerId="ADAL" clId="{E07B70D4-9154-4946-B65F-F8A2AADF26DE}" dt="2025-10-22T01:59:24.005" v="263" actId="20577"/>
      <pc:docMkLst>
        <pc:docMk/>
      </pc:docMkLst>
      <pc:sldChg chg="addSp modSp mod">
        <pc:chgData name="João Batista" userId="93899889-468d-4117-b4e0-539edf7ac9e2" providerId="ADAL" clId="{E07B70D4-9154-4946-B65F-F8A2AADF26DE}" dt="2025-10-22T00:37:45.386" v="5" actId="14100"/>
        <pc:sldMkLst>
          <pc:docMk/>
          <pc:sldMk cId="1707106099" sldId="273"/>
        </pc:sldMkLst>
        <pc:picChg chg="add mod">
          <ac:chgData name="João Batista" userId="93899889-468d-4117-b4e0-539edf7ac9e2" providerId="ADAL" clId="{E07B70D4-9154-4946-B65F-F8A2AADF26DE}" dt="2025-10-22T00:37:45.386" v="5" actId="14100"/>
          <ac:picMkLst>
            <pc:docMk/>
            <pc:sldMk cId="1707106099" sldId="273"/>
            <ac:picMk id="3" creationId="{9ED34B62-FB0E-A36C-68F0-25102A2BB1B2}"/>
          </ac:picMkLst>
        </pc:picChg>
      </pc:sldChg>
      <pc:sldChg chg="modSp mod">
        <pc:chgData name="João Batista" userId="93899889-468d-4117-b4e0-539edf7ac9e2" providerId="ADAL" clId="{E07B70D4-9154-4946-B65F-F8A2AADF26DE}" dt="2025-10-22T01:56:52.535" v="240" actId="1076"/>
        <pc:sldMkLst>
          <pc:docMk/>
          <pc:sldMk cId="1371774240" sldId="296"/>
        </pc:sldMkLst>
        <pc:spChg chg="mod">
          <ac:chgData name="João Batista" userId="93899889-468d-4117-b4e0-539edf7ac9e2" providerId="ADAL" clId="{E07B70D4-9154-4946-B65F-F8A2AADF26DE}" dt="2025-10-22T01:56:52.535" v="240" actId="1076"/>
          <ac:spMkLst>
            <pc:docMk/>
            <pc:sldMk cId="1371774240" sldId="296"/>
            <ac:spMk id="2" creationId="{32F78A7B-958C-CC08-C09D-9040E65C4E18}"/>
          </ac:spMkLst>
        </pc:spChg>
        <pc:spChg chg="mod">
          <ac:chgData name="João Batista" userId="93899889-468d-4117-b4e0-539edf7ac9e2" providerId="ADAL" clId="{E07B70D4-9154-4946-B65F-F8A2AADF26DE}" dt="2025-10-22T01:55:57.925" v="238" actId="27636"/>
          <ac:spMkLst>
            <pc:docMk/>
            <pc:sldMk cId="1371774240" sldId="296"/>
            <ac:spMk id="6" creationId="{9F5CFED2-FE5C-2145-5731-68A680161911}"/>
          </ac:spMkLst>
        </pc:spChg>
      </pc:sldChg>
      <pc:sldChg chg="del">
        <pc:chgData name="João Batista" userId="93899889-468d-4117-b4e0-539edf7ac9e2" providerId="ADAL" clId="{E07B70D4-9154-4946-B65F-F8A2AADF26DE}" dt="2025-10-22T00:38:55.923" v="9" actId="2696"/>
        <pc:sldMkLst>
          <pc:docMk/>
          <pc:sldMk cId="1376054015" sldId="297"/>
        </pc:sldMkLst>
      </pc:sldChg>
      <pc:sldChg chg="del">
        <pc:chgData name="João Batista" userId="93899889-468d-4117-b4e0-539edf7ac9e2" providerId="ADAL" clId="{E07B70D4-9154-4946-B65F-F8A2AADF26DE}" dt="2025-10-22T00:38:55.923" v="9" actId="2696"/>
        <pc:sldMkLst>
          <pc:docMk/>
          <pc:sldMk cId="2504636499" sldId="298"/>
        </pc:sldMkLst>
      </pc:sldChg>
      <pc:sldChg chg="modSp mod">
        <pc:chgData name="João Batista" userId="93899889-468d-4117-b4e0-539edf7ac9e2" providerId="ADAL" clId="{E07B70D4-9154-4946-B65F-F8A2AADF26DE}" dt="2025-10-22T01:18:58.398" v="220" actId="20577"/>
        <pc:sldMkLst>
          <pc:docMk/>
          <pc:sldMk cId="2735785664" sldId="299"/>
        </pc:sldMkLst>
        <pc:spChg chg="mod">
          <ac:chgData name="João Batista" userId="93899889-468d-4117-b4e0-539edf7ac9e2" providerId="ADAL" clId="{E07B70D4-9154-4946-B65F-F8A2AADF26DE}" dt="2025-10-22T01:18:58.398" v="220" actId="20577"/>
          <ac:spMkLst>
            <pc:docMk/>
            <pc:sldMk cId="2735785664" sldId="299"/>
            <ac:spMk id="4" creationId="{0327C33C-E46A-5138-FB9A-3A0AF7F3BC03}"/>
          </ac:spMkLst>
        </pc:spChg>
        <pc:spChg chg="mod">
          <ac:chgData name="João Batista" userId="93899889-468d-4117-b4e0-539edf7ac9e2" providerId="ADAL" clId="{E07B70D4-9154-4946-B65F-F8A2AADF26DE}" dt="2025-10-22T01:18:01.698" v="198" actId="404"/>
          <ac:spMkLst>
            <pc:docMk/>
            <pc:sldMk cId="2735785664" sldId="299"/>
            <ac:spMk id="5" creationId="{5CD06ECF-63ED-527B-70B3-A95AEC48B2C2}"/>
          </ac:spMkLst>
        </pc:spChg>
      </pc:sldChg>
      <pc:sldChg chg="modSp mod">
        <pc:chgData name="João Batista" userId="93899889-468d-4117-b4e0-539edf7ac9e2" providerId="ADAL" clId="{E07B70D4-9154-4946-B65F-F8A2AADF26DE}" dt="2025-10-22T01:59:24.005" v="263" actId="20577"/>
        <pc:sldMkLst>
          <pc:docMk/>
          <pc:sldMk cId="2465644898" sldId="300"/>
        </pc:sldMkLst>
        <pc:spChg chg="mod">
          <ac:chgData name="João Batista" userId="93899889-468d-4117-b4e0-539edf7ac9e2" providerId="ADAL" clId="{E07B70D4-9154-4946-B65F-F8A2AADF26DE}" dt="2025-10-22T01:57:28.085" v="242" actId="1076"/>
          <ac:spMkLst>
            <pc:docMk/>
            <pc:sldMk cId="2465644898" sldId="300"/>
            <ac:spMk id="2" creationId="{55B51C7C-4BE3-F7FB-300E-607F4D7B8D3B}"/>
          </ac:spMkLst>
        </pc:spChg>
        <pc:spChg chg="mod">
          <ac:chgData name="João Batista" userId="93899889-468d-4117-b4e0-539edf7ac9e2" providerId="ADAL" clId="{E07B70D4-9154-4946-B65F-F8A2AADF26DE}" dt="2025-10-22T01:59:24.005" v="263" actId="20577"/>
          <ac:spMkLst>
            <pc:docMk/>
            <pc:sldMk cId="2465644898" sldId="300"/>
            <ac:spMk id="11" creationId="{6E108326-FFB9-8FE9-BD1B-D3694A81CA60}"/>
          </ac:spMkLst>
        </pc:spChg>
      </pc:sldChg>
      <pc:sldChg chg="addSp delSp modSp mod">
        <pc:chgData name="João Batista" userId="93899889-468d-4117-b4e0-539edf7ac9e2" providerId="ADAL" clId="{E07B70D4-9154-4946-B65F-F8A2AADF26DE}" dt="2025-10-22T01:19:03.188" v="224" actId="20577"/>
        <pc:sldMkLst>
          <pc:docMk/>
          <pc:sldMk cId="2455811606" sldId="301"/>
        </pc:sldMkLst>
        <pc:spChg chg="del mod">
          <ac:chgData name="João Batista" userId="93899889-468d-4117-b4e0-539edf7ac9e2" providerId="ADAL" clId="{E07B70D4-9154-4946-B65F-F8A2AADF26DE}" dt="2025-10-22T01:18:14.378" v="203" actId="478"/>
          <ac:spMkLst>
            <pc:docMk/>
            <pc:sldMk cId="2455811606" sldId="301"/>
            <ac:spMk id="4" creationId="{1F9735AE-D5C7-C1EA-CC57-40318A1ECD26}"/>
          </ac:spMkLst>
        </pc:spChg>
        <pc:spChg chg="del mod">
          <ac:chgData name="João Batista" userId="93899889-468d-4117-b4e0-539edf7ac9e2" providerId="ADAL" clId="{E07B70D4-9154-4946-B65F-F8A2AADF26DE}" dt="2025-10-22T01:18:15.293" v="204" actId="478"/>
          <ac:spMkLst>
            <pc:docMk/>
            <pc:sldMk cId="2455811606" sldId="301"/>
            <ac:spMk id="5" creationId="{67D7F923-F6DD-CE29-ECAB-9BB06037740B}"/>
          </ac:spMkLst>
        </pc:spChg>
        <pc:spChg chg="add mod">
          <ac:chgData name="João Batista" userId="93899889-468d-4117-b4e0-539edf7ac9e2" providerId="ADAL" clId="{E07B70D4-9154-4946-B65F-F8A2AADF26DE}" dt="2025-10-22T01:18:10.668" v="202"/>
          <ac:spMkLst>
            <pc:docMk/>
            <pc:sldMk cId="2455811606" sldId="301"/>
            <ac:spMk id="6" creationId="{DCEECD26-A3F5-1FFD-A28B-EA7B33F3CDA1}"/>
          </ac:spMkLst>
        </pc:spChg>
        <pc:spChg chg="add mod">
          <ac:chgData name="João Batista" userId="93899889-468d-4117-b4e0-539edf7ac9e2" providerId="ADAL" clId="{E07B70D4-9154-4946-B65F-F8A2AADF26DE}" dt="2025-10-22T01:18:10.668" v="202"/>
          <ac:spMkLst>
            <pc:docMk/>
            <pc:sldMk cId="2455811606" sldId="301"/>
            <ac:spMk id="7" creationId="{E6EEA08A-C3A9-BD65-2128-19438A46C329}"/>
          </ac:spMkLst>
        </pc:spChg>
        <pc:spChg chg="add mod">
          <ac:chgData name="João Batista" userId="93899889-468d-4117-b4e0-539edf7ac9e2" providerId="ADAL" clId="{E07B70D4-9154-4946-B65F-F8A2AADF26DE}" dt="2025-10-22T01:19:03.188" v="224" actId="20577"/>
          <ac:spMkLst>
            <pc:docMk/>
            <pc:sldMk cId="2455811606" sldId="301"/>
            <ac:spMk id="9" creationId="{BFE4FA60-D0D1-A12A-B369-3E299AF32EB2}"/>
          </ac:spMkLst>
        </pc:spChg>
        <pc:spChg chg="add mod">
          <ac:chgData name="João Batista" userId="93899889-468d-4117-b4e0-539edf7ac9e2" providerId="ADAL" clId="{E07B70D4-9154-4946-B65F-F8A2AADF26DE}" dt="2025-10-22T01:18:32.308" v="210" actId="207"/>
          <ac:spMkLst>
            <pc:docMk/>
            <pc:sldMk cId="2455811606" sldId="301"/>
            <ac:spMk id="10" creationId="{B110FC37-33D8-E6D3-9436-8247DF427DEB}"/>
          </ac:spMkLst>
        </pc:spChg>
      </pc:sldChg>
      <pc:sldChg chg="ord">
        <pc:chgData name="João Batista" userId="93899889-468d-4117-b4e0-539edf7ac9e2" providerId="ADAL" clId="{E07B70D4-9154-4946-B65F-F8A2AADF26DE}" dt="2025-10-22T00:41:47.679" v="67"/>
        <pc:sldMkLst>
          <pc:docMk/>
          <pc:sldMk cId="4050909655" sldId="303"/>
        </pc:sldMkLst>
      </pc:sldChg>
      <pc:sldChg chg="modSp mod">
        <pc:chgData name="João Batista" userId="93899889-468d-4117-b4e0-539edf7ac9e2" providerId="ADAL" clId="{E07B70D4-9154-4946-B65F-F8A2AADF26DE}" dt="2025-10-22T00:38:18.124" v="8" actId="14100"/>
        <pc:sldMkLst>
          <pc:docMk/>
          <pc:sldMk cId="463594745" sldId="305"/>
        </pc:sldMkLst>
        <pc:graphicFrameChg chg="mod modGraphic">
          <ac:chgData name="João Batista" userId="93899889-468d-4117-b4e0-539edf7ac9e2" providerId="ADAL" clId="{E07B70D4-9154-4946-B65F-F8A2AADF26DE}" dt="2025-10-22T00:38:18.124" v="8" actId="14100"/>
          <ac:graphicFrameMkLst>
            <pc:docMk/>
            <pc:sldMk cId="463594745" sldId="305"/>
            <ac:graphicFrameMk id="14" creationId="{E853DAB9-5DD7-CA90-CFDA-75B8EC3E6C10}"/>
          </ac:graphicFrameMkLst>
        </pc:graphicFrameChg>
      </pc:sldChg>
      <pc:sldChg chg="modSp">
        <pc:chgData name="João Batista" userId="93899889-468d-4117-b4e0-539edf7ac9e2" providerId="ADAL" clId="{E07B70D4-9154-4946-B65F-F8A2AADF26DE}" dt="2025-10-22T00:38:10.771" v="7" actId="1076"/>
        <pc:sldMkLst>
          <pc:docMk/>
          <pc:sldMk cId="3969692087" sldId="306"/>
        </pc:sldMkLst>
        <pc:picChg chg="mod">
          <ac:chgData name="João Batista" userId="93899889-468d-4117-b4e0-539edf7ac9e2" providerId="ADAL" clId="{E07B70D4-9154-4946-B65F-F8A2AADF26DE}" dt="2025-10-22T00:38:10.771" v="7" actId="1076"/>
          <ac:picMkLst>
            <pc:docMk/>
            <pc:sldMk cId="3969692087" sldId="306"/>
            <ac:picMk id="6148" creationId="{F18A95C2-6BC1-937B-FFA7-8C6DF9E87936}"/>
          </ac:picMkLst>
        </pc:picChg>
      </pc:sldChg>
      <pc:sldChg chg="modSp mod ord">
        <pc:chgData name="João Batista" userId="93899889-468d-4117-b4e0-539edf7ac9e2" providerId="ADAL" clId="{E07B70D4-9154-4946-B65F-F8A2AADF26DE}" dt="2025-10-22T01:38:51.967" v="232" actId="5793"/>
        <pc:sldMkLst>
          <pc:docMk/>
          <pc:sldMk cId="1337893462" sldId="307"/>
        </pc:sldMkLst>
        <pc:spChg chg="mod">
          <ac:chgData name="João Batista" userId="93899889-468d-4117-b4e0-539edf7ac9e2" providerId="ADAL" clId="{E07B70D4-9154-4946-B65F-F8A2AADF26DE}" dt="2025-10-22T01:38:51.967" v="232" actId="5793"/>
          <ac:spMkLst>
            <pc:docMk/>
            <pc:sldMk cId="1337893462" sldId="307"/>
            <ac:spMk id="5" creationId="{4D0BB828-6A63-B751-37D4-EB2BA063DA54}"/>
          </ac:spMkLst>
        </pc:spChg>
      </pc:sldChg>
    </pc:docChg>
  </pc:docChgLst>
</pc:chgInfo>
</file>

<file path=ppt/comments/modernComment_111_65C05F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EC9E8F-3117-4164-8BBA-7FB0DB504F90}" authorId="{703D962A-9B24-288B-E020-BE8F7A7F3932}" created="2025-10-21T22:39:17.56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07106099" sldId="273"/>
      <ac:picMk id="4098" creationId="{4915F55F-7DE9-17C7-CE4F-B6ED77CAADEC}"/>
    </ac:deMkLst>
    <p188:txBody>
      <a:bodyPr/>
      <a:lstStyle/>
      <a:p>
        <a:r>
          <a:rPr lang="pt-PT"/>
          <a:t>Alterar imagem para colocar as setas que vêm dos sensores ligados ao ESP32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10-22T01:07:42.899" authorId="{BF4D7CA1-0F16-FF60-28B5-A2F136AF2C00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1C976-D7A0-442B-B051-E5C94528FC54}" type="datetimeFigureOut">
              <a:rPr lang="pt-PT" smtClean="0"/>
              <a:t>22/10/2025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1DE-1A84-479A-A6FE-10593A325B8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585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500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C70A-E456-F828-55E3-3B9D7F43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A77BB-8213-BFC9-EC6B-F34DD0076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68B0C-612F-4F8E-D30C-62AC97373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7059F-C1D6-173C-A58E-7D9A58935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226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E81D-7FE5-4321-DEFD-8F5DBF92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C79FB-21C4-F7DC-37BB-652692880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DD317-EB63-22E1-9A8E-388A52149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1EBB2-C5EA-1241-DA32-ABCE884A3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135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408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4695-156B-2A2C-4A4F-36E7401E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9B748-91B0-B249-EDB5-AAA19F6F3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BAAB2-4730-F669-A9C7-23BF41631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B8640-16FF-BC06-0EEC-ACC962892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422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5ACBCB6-1C92-453F-AEF3-C4D46EBAE247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0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B4AD583-FFF2-4E9D-996A-7DED30A70072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CC00BD63-4F73-4365-A828-2D006F01D60D}" type="datetime1">
              <a:rPr lang="en-US" smtClean="0"/>
              <a:t>10/22/2025</a:t>
            </a:fld>
            <a:endParaRPr lang="en-US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9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15820DDB-566C-4223-8F9A-0849D9A6C25D}" type="datetime1">
              <a:rPr lang="en-US" smtClean="0"/>
              <a:t>10/22/2025</a:t>
            </a:fld>
            <a:endParaRPr lang="en-US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6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66CA1E6-C6DD-4756-A303-FBE23FC74959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6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0FCC0EF-6161-42A8-8513-727152F03BFA}" type="datetime1">
              <a:rPr lang="en-US" smtClean="0"/>
              <a:t>10/22/2025</a:t>
            </a:fld>
            <a:endParaRPr lang="en-US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65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86BEE84-2653-4A33-9085-E97E73922889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93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218E25F-59DF-406F-9F34-F48D5055E60C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630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1B74E7E8-A116-4D33-9C92-EF8380030142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25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A7B2C3BA-B8EB-416B-8263-0CCB6F91BF0D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0E29298C-F85E-421A-A819-032D4DE8A6C1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3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32FA162-B043-40C9-A804-561FDB5F7A03}" type="datetime1">
              <a:rPr lang="en-US" smtClean="0"/>
              <a:t>10/22/2025</a:t>
            </a:fld>
            <a:endParaRPr lang="en-US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13844649-9AD5-46CF-BB9D-41B8B18B2D58}" type="datetime1">
              <a:rPr lang="en-US" smtClean="0"/>
              <a:t>10/22/2025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7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80DC-BF0A-411C-8166-29CCD124E508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73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C19F-240C-49C8-843D-F20F4ECE0E02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FF3F935-E29C-40A5-8BC5-ED5637534EF0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15BD698-078B-47E9-9FE2-41FE500E4AE3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7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fld id="{00DD8B53-0F71-4D05-A961-5ACE20E63AE2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22388463-FF33-4E00-87BD-F3CC0B4A1166}" type="datetime1">
              <a:rPr lang="en-US" smtClean="0"/>
              <a:t>10/22/2025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0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fld id="{B34F2B97-EE5A-4892-AF37-EE92DF3A3F4C}" type="datetime1">
              <a:rPr lang="en-US" smtClean="0"/>
              <a:t>10/22/2025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9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52532925-2D09-448D-B376-0AAA4C72F420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7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DEE0-68E5-4BEE-9895-86BF8E52072E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4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7" r:id="rId22"/>
    <p:sldLayoutId id="214748376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11_65C05F3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57F8F-CE2A-DEA4-CD55-44B57CAB8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69" y="2110534"/>
            <a:ext cx="7269079" cy="2706390"/>
          </a:xfrm>
        </p:spPr>
        <p:txBody>
          <a:bodyPr>
            <a:normAutofit/>
          </a:bodyPr>
          <a:lstStyle/>
          <a:p>
            <a:r>
              <a:rPr lang="pt-PT" sz="2200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Projeto Industrial:</a:t>
            </a:r>
            <a:br>
              <a:rPr lang="pt-PT" sz="2400">
                <a:solidFill>
                  <a:schemeClr val="accent1">
                    <a:lumMod val="25000"/>
                  </a:schemeClr>
                </a:solidFill>
                <a:cs typeface="Roboto Medium"/>
              </a:rPr>
            </a:br>
            <a:br>
              <a:rPr lang="pt-PT">
                <a:solidFill>
                  <a:schemeClr val="accent1">
                    <a:lumMod val="25000"/>
                  </a:schemeClr>
                </a:solidFill>
                <a:ea typeface="Roboto Medium"/>
              </a:rPr>
            </a:br>
            <a:r>
              <a:rPr lang="pt-PT" b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Monitorização Ambienta</a:t>
            </a:r>
            <a:r>
              <a:rPr lang="pt-PT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l</a:t>
            </a:r>
            <a:br>
              <a:rPr lang="pt-PT">
                <a:solidFill>
                  <a:schemeClr val="accent1">
                    <a:lumMod val="25000"/>
                  </a:schemeClr>
                </a:solidFill>
                <a:cs typeface="Roboto Medium"/>
              </a:rPr>
            </a:br>
            <a:br>
              <a:rPr lang="pt-PT">
                <a:solidFill>
                  <a:schemeClr val="accent1">
                    <a:lumMod val="25000"/>
                  </a:schemeClr>
                </a:solidFill>
                <a:ea typeface="Roboto Medium"/>
              </a:rPr>
            </a:br>
            <a:endParaRPr lang="pt-PT" sz="2700">
              <a:solidFill>
                <a:schemeClr val="accent1">
                  <a:lumMod val="25000"/>
                </a:schemeClr>
              </a:solidFill>
              <a:ea typeface="Roboto Medium"/>
              <a:cs typeface="Roboto Mediu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62E9E-048C-A527-A33A-7F786C4A3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9008" y="5297683"/>
            <a:ext cx="6878900" cy="1395886"/>
          </a:xfrm>
        </p:spPr>
        <p:txBody>
          <a:bodyPr>
            <a:normAutofit/>
          </a:bodyPr>
          <a:lstStyle/>
          <a:p>
            <a:r>
              <a:rPr lang="pt-PT" b="1">
                <a:solidFill>
                  <a:schemeClr val="accent1">
                    <a:lumMod val="25000"/>
                  </a:schemeClr>
                </a:solidFill>
                <a:latin typeface="+mj-lt"/>
                <a:ea typeface="Roboto"/>
                <a:cs typeface="Roboto"/>
              </a:rPr>
              <a:t>Grupo 3:</a:t>
            </a:r>
          </a:p>
          <a:p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Coordenador: 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João Batista, nº 103228      </a:t>
            </a:r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Responsável Ético: 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Tomás Gomes, nº 98807  </a:t>
            </a:r>
            <a:endParaRPr lang="pt-PT" sz="1400">
              <a:solidFill>
                <a:schemeClr val="accent1">
                  <a:lumMod val="25000"/>
                </a:schemeClr>
              </a:solidFill>
              <a:cs typeface="Roboto"/>
            </a:endParaRPr>
          </a:p>
          <a:p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Membros: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	    Vasco Pestana, nº 88827                         Hugo Afonso, nº 97555</a:t>
            </a:r>
          </a:p>
          <a:p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	    Pedro Sousa, nº 88941                                  Tiago Fonseca, nº 102662</a:t>
            </a:r>
            <a:endParaRPr lang="pt-PT" sz="1400">
              <a:solidFill>
                <a:schemeClr val="accent1">
                  <a:lumMod val="25000"/>
                </a:schemeClr>
              </a:solidFill>
              <a:cs typeface="Roboto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8FE8B9-B14F-545F-1935-3E0A39D96F82}"/>
              </a:ext>
            </a:extLst>
          </p:cNvPr>
          <p:cNvSpPr txBox="1">
            <a:spLocks/>
          </p:cNvSpPr>
          <p:nvPr/>
        </p:nvSpPr>
        <p:spPr>
          <a:xfrm>
            <a:off x="488269" y="5314953"/>
            <a:ext cx="3735388" cy="866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PT" sz="2200">
                <a:solidFill>
                  <a:schemeClr val="accent1">
                    <a:lumMod val="25000"/>
                  </a:schemeClr>
                </a:solidFill>
                <a:cs typeface="Roboto Medium"/>
              </a:rPr>
            </a:br>
            <a:br>
              <a:rPr lang="pt-PT" sz="2200">
                <a:solidFill>
                  <a:schemeClr val="accent1">
                    <a:lumMod val="25000"/>
                  </a:schemeClr>
                </a:solidFill>
                <a:ea typeface="Roboto Medium"/>
              </a:rPr>
            </a:br>
            <a:r>
              <a:rPr lang="pt-PT" sz="2200" b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Cliente: </a:t>
            </a:r>
            <a:r>
              <a:rPr lang="pt-PT" sz="2200" b="1" err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Ubiwhere</a:t>
            </a:r>
            <a:endParaRPr lang="pt-PT" sz="2200" b="1">
              <a:solidFill>
                <a:schemeClr val="accent1">
                  <a:lumMod val="25000"/>
                </a:schemeClr>
              </a:solidFill>
              <a:ea typeface="Roboto Medium"/>
              <a:cs typeface="Roboto Medium"/>
            </a:endParaRPr>
          </a:p>
        </p:txBody>
      </p:sp>
      <p:pic>
        <p:nvPicPr>
          <p:cNvPr id="3074" name="Picture 2" descr="Uma imagem com texto, Tipo de letra, logótipo, Gráficos&#10;&#10;Os conteúdos gerados por IA podem estar incorretos.">
            <a:extLst>
              <a:ext uri="{FF2B5EF4-FFF2-40B4-BE49-F238E27FC236}">
                <a16:creationId xmlns:a16="http://schemas.microsoft.com/office/drawing/2014/main" id="{B515291E-FE1B-697A-9786-ECB36198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2481" r="1010" b="6418"/>
          <a:stretch>
            <a:fillRect/>
          </a:stretch>
        </p:blipFill>
        <p:spPr bwMode="auto">
          <a:xfrm>
            <a:off x="1924306" y="5733864"/>
            <a:ext cx="1866181" cy="5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0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9445C-BCBB-9BB0-D449-2AB6C21C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9F71E-7589-55DB-324A-E2398573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42C71-2B7A-631F-686D-FA3063465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6AD090-41A2-96CD-D902-20CE55AAF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97B371A9-D4D2-220D-F17A-6CE84EE77929}"/>
              </a:ext>
            </a:extLst>
          </p:cNvPr>
          <p:cNvSpPr txBox="1">
            <a:spLocks/>
          </p:cNvSpPr>
          <p:nvPr/>
        </p:nvSpPr>
        <p:spPr>
          <a:xfrm>
            <a:off x="212785" y="251467"/>
            <a:ext cx="6353355" cy="72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Plano de </a:t>
            </a:r>
            <a:r>
              <a:rPr lang="en-US" sz="3200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desenvolvimento</a:t>
            </a:r>
            <a:endParaRPr lang="en-US" sz="3200" kern="1200" cap="all" spc="150" baseline="0">
              <a:solidFill>
                <a:schemeClr val="accent1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8A95C2-6BC1-937B-FFA7-8C6DF9E8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93" y="1103037"/>
            <a:ext cx="9106264" cy="543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9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5431-9794-632D-D223-D778261D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D09DA-B007-4183-D12D-AD6950E2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A59AE6-D857-C008-8A19-A772EA827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07297-D0E4-3C10-13C8-33A42017B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Marcador de Posição de Conteúdo 4">
            <a:extLst>
              <a:ext uri="{FF2B5EF4-FFF2-40B4-BE49-F238E27FC236}">
                <a16:creationId xmlns:a16="http://schemas.microsoft.com/office/drawing/2014/main" id="{E853DAB9-5DD7-CA90-CFDA-75B8EC3E6C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267985"/>
              </p:ext>
            </p:extLst>
          </p:nvPr>
        </p:nvGraphicFramePr>
        <p:xfrm>
          <a:off x="2888055" y="1122629"/>
          <a:ext cx="6441456" cy="545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602">
                  <a:extLst>
                    <a:ext uri="{9D8B030D-6E8A-4147-A177-3AD203B41FA5}">
                      <a16:colId xmlns:a16="http://schemas.microsoft.com/office/drawing/2014/main" val="3234228083"/>
                    </a:ext>
                  </a:extLst>
                </a:gridCol>
                <a:gridCol w="2364854">
                  <a:extLst>
                    <a:ext uri="{9D8B030D-6E8A-4147-A177-3AD203B41FA5}">
                      <a16:colId xmlns:a16="http://schemas.microsoft.com/office/drawing/2014/main" val="1933784097"/>
                    </a:ext>
                  </a:extLst>
                </a:gridCol>
              </a:tblGrid>
              <a:tr h="35227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Componente</a:t>
                      </a:r>
                      <a:endParaRPr lang="pt-PT" sz="1400" b="1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Valor</a:t>
                      </a:r>
                      <a:endParaRPr lang="pt-PT" sz="1400" b="1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09994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Temperatura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1.06€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311925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Direção do Vento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Fornecido pela Empresa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68222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Qualidade do Ar (CO2 e outros)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4.43€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60950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Monóxido de Carbono (CO)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6.63€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737178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Ruído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Fornecido pela Empresa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52958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Velocidade do Vento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Fornecido pela Empresa</a:t>
                      </a:r>
                      <a:endParaRPr lang="pt-PT" sz="1400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74519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Humidade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Fornecido pela Empresa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49090"/>
                  </a:ext>
                </a:extLst>
              </a:tr>
              <a:tr h="35361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Nível de Luminosidade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2.5€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827961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ESP32 + </a:t>
                      </a:r>
                      <a:r>
                        <a:rPr lang="pt-PT" sz="1400" kern="1200" cap="none" err="1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PoE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25.09€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38376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 err="1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Shelly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 </a:t>
                      </a:r>
                      <a:r>
                        <a:rPr lang="pt-PT" sz="1400" kern="1200" cap="none" err="1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Switch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Fornecido pela Empresa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49971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Caixa Estanque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3.69€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36374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Portes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 dirty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25.98€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66650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Total (c/IVA)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b="1" kern="1200" cap="none" dirty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69.38€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903691"/>
                  </a:ext>
                </a:extLst>
              </a:tr>
            </a:tbl>
          </a:graphicData>
        </a:graphic>
      </p:graphicFrame>
      <p:sp>
        <p:nvSpPr>
          <p:cNvPr id="15" name="Título 1">
            <a:extLst>
              <a:ext uri="{FF2B5EF4-FFF2-40B4-BE49-F238E27FC236}">
                <a16:creationId xmlns:a16="http://schemas.microsoft.com/office/drawing/2014/main" id="{9E98E1EE-7553-CE44-28B2-A3D701E6EC4A}"/>
              </a:ext>
            </a:extLst>
          </p:cNvPr>
          <p:cNvSpPr txBox="1">
            <a:spLocks/>
          </p:cNvSpPr>
          <p:nvPr/>
        </p:nvSpPr>
        <p:spPr>
          <a:xfrm>
            <a:off x="838200" y="-1151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BUDGET ATUAL</a:t>
            </a:r>
          </a:p>
        </p:txBody>
      </p:sp>
    </p:spTree>
    <p:extLst>
      <p:ext uri="{BB962C8B-B14F-4D97-AF65-F5344CB8AC3E}">
        <p14:creationId xmlns:p14="http://schemas.microsoft.com/office/powerpoint/2010/main" val="46359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2169-9935-E8F0-FC36-00543701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C8665FC-8672-FAF8-FCB5-4CAB1E4A7E21}"/>
              </a:ext>
            </a:extLst>
          </p:cNvPr>
          <p:cNvSpPr/>
          <p:nvPr/>
        </p:nvSpPr>
        <p:spPr>
          <a:xfrm>
            <a:off x="8195244" y="0"/>
            <a:ext cx="39967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02360-3FD8-E9FD-C062-9114007F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F78A7B-958C-CC08-C09D-9040E65C4E18}"/>
              </a:ext>
            </a:extLst>
          </p:cNvPr>
          <p:cNvSpPr/>
          <p:nvPr/>
        </p:nvSpPr>
        <p:spPr>
          <a:xfrm>
            <a:off x="0" y="-2513"/>
            <a:ext cx="35814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0A3A89D-EF0A-207B-A2ED-14D5EF2D9F5E}"/>
              </a:ext>
            </a:extLst>
          </p:cNvPr>
          <p:cNvSpPr txBox="1">
            <a:spLocks/>
          </p:cNvSpPr>
          <p:nvPr/>
        </p:nvSpPr>
        <p:spPr>
          <a:xfrm>
            <a:off x="512457" y="-2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RISCOS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5CFED2-FE5C-2145-5731-68A680161911}"/>
              </a:ext>
            </a:extLst>
          </p:cNvPr>
          <p:cNvSpPr txBox="1">
            <a:spLocks/>
          </p:cNvSpPr>
          <p:nvPr/>
        </p:nvSpPr>
        <p:spPr>
          <a:xfrm>
            <a:off x="561284" y="2061060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Risco de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não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Conclusão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do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Projeto</a:t>
            </a:r>
            <a:endParaRPr lang="en-US" sz="16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96C6D9-69B7-2FF3-FDED-F1A2B8A3B906}"/>
              </a:ext>
            </a:extLst>
          </p:cNvPr>
          <p:cNvSpPr txBox="1">
            <a:spLocks/>
          </p:cNvSpPr>
          <p:nvPr/>
        </p:nvSpPr>
        <p:spPr>
          <a:xfrm>
            <a:off x="561284" y="3351786"/>
            <a:ext cx="2141764" cy="837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Risco de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Atraso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na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Entrega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Componentes</a:t>
            </a:r>
            <a:endParaRPr lang="en-US" sz="16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91D88A-46CE-A566-2B4C-63A131C1F3C4}"/>
              </a:ext>
            </a:extLst>
          </p:cNvPr>
          <p:cNvSpPr txBox="1">
            <a:spLocks/>
          </p:cNvSpPr>
          <p:nvPr/>
        </p:nvSpPr>
        <p:spPr>
          <a:xfrm>
            <a:off x="561284" y="50179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Erros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Técnicos</a:t>
            </a:r>
            <a:endParaRPr lang="en-US" sz="16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903570-1305-277C-49F1-6DA82B504A1D}"/>
              </a:ext>
            </a:extLst>
          </p:cNvPr>
          <p:cNvCxnSpPr>
            <a:cxnSpLocks/>
          </p:cNvCxnSpPr>
          <p:nvPr/>
        </p:nvCxnSpPr>
        <p:spPr>
          <a:xfrm>
            <a:off x="2707405" y="2335579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E29A466-2843-A10F-BE75-B79A58BFDB3E}"/>
              </a:ext>
            </a:extLst>
          </p:cNvPr>
          <p:cNvSpPr txBox="1">
            <a:spLocks/>
          </p:cNvSpPr>
          <p:nvPr/>
        </p:nvSpPr>
        <p:spPr>
          <a:xfrm>
            <a:off x="4633192" y="1952586"/>
            <a:ext cx="2502665" cy="7012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Falha de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prazos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recursos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desperdiçados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falha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na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entrega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do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produto</a:t>
            </a:r>
            <a:endParaRPr lang="en-US" sz="1600" dirty="0">
              <a:solidFill>
                <a:schemeClr val="accent1">
                  <a:lumMod val="25000"/>
                </a:schemeClr>
              </a:solidFill>
            </a:endParaRPr>
          </a:p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80B3E5-1D0D-3AF5-7B09-CE2DBD72F719}"/>
              </a:ext>
            </a:extLst>
          </p:cNvPr>
          <p:cNvCxnSpPr>
            <a:cxnSpLocks/>
          </p:cNvCxnSpPr>
          <p:nvPr/>
        </p:nvCxnSpPr>
        <p:spPr>
          <a:xfrm>
            <a:off x="7294278" y="2345674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E406A4A-3221-987C-90A5-5854FF3CA112}"/>
              </a:ext>
            </a:extLst>
          </p:cNvPr>
          <p:cNvSpPr txBox="1">
            <a:spLocks/>
          </p:cNvSpPr>
          <p:nvPr/>
        </p:nvSpPr>
        <p:spPr>
          <a:xfrm>
            <a:off x="9062505" y="1966077"/>
            <a:ext cx="2830540" cy="6913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Cronograma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realista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prazos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entrega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revisões</a:t>
            </a:r>
            <a:r>
              <a:rPr lang="en-US" sz="16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25000"/>
                  </a:schemeClr>
                </a:solidFill>
              </a:rPr>
              <a:t>periódicas</a:t>
            </a:r>
            <a:endParaRPr lang="en-US" sz="1600" dirty="0">
              <a:solidFill>
                <a:schemeClr val="accent1">
                  <a:lumMod val="25000"/>
                </a:schemeClr>
              </a:solidFill>
            </a:endParaRPr>
          </a:p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F50653-8E48-1B58-2D2C-B3577D090F51}"/>
              </a:ext>
            </a:extLst>
          </p:cNvPr>
          <p:cNvCxnSpPr>
            <a:cxnSpLocks/>
          </p:cNvCxnSpPr>
          <p:nvPr/>
        </p:nvCxnSpPr>
        <p:spPr>
          <a:xfrm>
            <a:off x="2708010" y="3785440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6B0B379-7256-38D2-5033-A345781C14D0}"/>
              </a:ext>
            </a:extLst>
          </p:cNvPr>
          <p:cNvSpPr txBox="1">
            <a:spLocks/>
          </p:cNvSpPr>
          <p:nvPr/>
        </p:nvSpPr>
        <p:spPr>
          <a:xfrm>
            <a:off x="4633192" y="3460658"/>
            <a:ext cx="2382448" cy="10108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Atraso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em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todas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as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fases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seguintes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desenvolvimento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testagem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pPr>
              <a:buAutoNum type="arabicPeriod"/>
            </a:pP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26FAA0-DB34-B39F-8E15-F68263168514}"/>
              </a:ext>
            </a:extLst>
          </p:cNvPr>
          <p:cNvCxnSpPr>
            <a:cxnSpLocks/>
          </p:cNvCxnSpPr>
          <p:nvPr/>
        </p:nvCxnSpPr>
        <p:spPr>
          <a:xfrm>
            <a:off x="7278687" y="3852209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F85F8AA-F12A-4667-E532-C541F4F78AEE}"/>
              </a:ext>
            </a:extLst>
          </p:cNvPr>
          <p:cNvSpPr txBox="1">
            <a:spLocks/>
          </p:cNvSpPr>
          <p:nvPr/>
        </p:nvSpPr>
        <p:spPr>
          <a:xfrm>
            <a:off x="9182379" y="3354645"/>
            <a:ext cx="2590392" cy="100421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Pedidos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antecipados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fornecedores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alternativos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componentes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críticos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sempre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em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stock 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EDB7F4-16E5-BCBB-CB7A-3A1D684BFAB8}"/>
              </a:ext>
            </a:extLst>
          </p:cNvPr>
          <p:cNvCxnSpPr>
            <a:cxnSpLocks/>
          </p:cNvCxnSpPr>
          <p:nvPr/>
        </p:nvCxnSpPr>
        <p:spPr>
          <a:xfrm>
            <a:off x="2707405" y="5273865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838EE6D-486E-951D-D963-B8AF5A01A41B}"/>
              </a:ext>
            </a:extLst>
          </p:cNvPr>
          <p:cNvSpPr txBox="1">
            <a:spLocks/>
          </p:cNvSpPr>
          <p:nvPr/>
        </p:nvSpPr>
        <p:spPr>
          <a:xfrm>
            <a:off x="4625961" y="4933318"/>
            <a:ext cx="2382448" cy="904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Falhas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funcionamento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leituras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incorretas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sensores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EBDD83-485A-DAE9-8122-0CB01B4277A3}"/>
              </a:ext>
            </a:extLst>
          </p:cNvPr>
          <p:cNvCxnSpPr>
            <a:cxnSpLocks/>
          </p:cNvCxnSpPr>
          <p:nvPr/>
        </p:nvCxnSpPr>
        <p:spPr>
          <a:xfrm>
            <a:off x="7350969" y="5238730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47F81C3A-4EB4-7B78-1775-C441208D5312}"/>
              </a:ext>
            </a:extLst>
          </p:cNvPr>
          <p:cNvSpPr txBox="1">
            <a:spLocks/>
          </p:cNvSpPr>
          <p:nvPr/>
        </p:nvSpPr>
        <p:spPr>
          <a:xfrm>
            <a:off x="9301045" y="4688157"/>
            <a:ext cx="2590392" cy="122950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Testes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isolados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posteriores à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sua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integração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revisão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código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uso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watchdogs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validação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 hardware antes da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integração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C17A5B8-B6CD-B49A-88D3-B07706F32A49}"/>
              </a:ext>
            </a:extLst>
          </p:cNvPr>
          <p:cNvSpPr txBox="1">
            <a:spLocks/>
          </p:cNvSpPr>
          <p:nvPr/>
        </p:nvSpPr>
        <p:spPr>
          <a:xfrm>
            <a:off x="2527120" y="1377305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Consequências</a:t>
            </a:r>
            <a:endParaRPr lang="en-US" sz="1400" b="1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9C46CAA-FF0F-EB10-2916-27A14A0DD4DA}"/>
              </a:ext>
            </a:extLst>
          </p:cNvPr>
          <p:cNvSpPr txBox="1">
            <a:spLocks/>
          </p:cNvSpPr>
          <p:nvPr/>
        </p:nvSpPr>
        <p:spPr>
          <a:xfrm>
            <a:off x="7107038" y="1379527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Mitigação</a:t>
            </a:r>
            <a:r>
              <a:rPr lang="en-US" sz="1400" b="1">
                <a:solidFill>
                  <a:schemeClr val="accent1">
                    <a:lumMod val="25000"/>
                  </a:schemeClr>
                </a:solidFill>
              </a:rPr>
              <a:t> do Risco</a:t>
            </a:r>
          </a:p>
        </p:txBody>
      </p:sp>
    </p:spTree>
    <p:extLst>
      <p:ext uri="{BB962C8B-B14F-4D97-AF65-F5344CB8AC3E}">
        <p14:creationId xmlns:p14="http://schemas.microsoft.com/office/powerpoint/2010/main" val="137177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6371-4378-0661-F2B0-BCB74B30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F23F0AD-CA2A-45D5-DA66-55A54077F9F9}"/>
              </a:ext>
            </a:extLst>
          </p:cNvPr>
          <p:cNvSpPr/>
          <p:nvPr/>
        </p:nvSpPr>
        <p:spPr>
          <a:xfrm>
            <a:off x="8195244" y="0"/>
            <a:ext cx="39967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2F162-9A5B-B578-4C4F-AB574871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51C7C-4BE3-F7FB-300E-607F4D7B8D3B}"/>
              </a:ext>
            </a:extLst>
          </p:cNvPr>
          <p:cNvSpPr/>
          <p:nvPr/>
        </p:nvSpPr>
        <p:spPr>
          <a:xfrm>
            <a:off x="0" y="0"/>
            <a:ext cx="35814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E5F8EB-B84B-B0B7-84CE-DB78E8D7F75D}"/>
              </a:ext>
            </a:extLst>
          </p:cNvPr>
          <p:cNvSpPr txBox="1">
            <a:spLocks/>
          </p:cNvSpPr>
          <p:nvPr/>
        </p:nvSpPr>
        <p:spPr>
          <a:xfrm>
            <a:off x="510801" y="-2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RISCOS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338B41-2B0A-AD03-4F5C-520E4B87E0D5}"/>
              </a:ext>
            </a:extLst>
          </p:cNvPr>
          <p:cNvSpPr txBox="1">
            <a:spLocks/>
          </p:cNvSpPr>
          <p:nvPr/>
        </p:nvSpPr>
        <p:spPr>
          <a:xfrm>
            <a:off x="466769" y="2072027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de Comunicação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108326-FFB9-8FE9-BD1B-D3694A81CA60}"/>
              </a:ext>
            </a:extLst>
          </p:cNvPr>
          <p:cNvSpPr txBox="1">
            <a:spLocks/>
          </p:cNvSpPr>
          <p:nvPr/>
        </p:nvSpPr>
        <p:spPr>
          <a:xfrm>
            <a:off x="466769" y="3481283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Inconsistência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en-US" sz="16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4ACF611-B941-273F-F3C9-59A0A89CCA2F}"/>
              </a:ext>
            </a:extLst>
          </p:cNvPr>
          <p:cNvSpPr txBox="1">
            <a:spLocks/>
          </p:cNvSpPr>
          <p:nvPr/>
        </p:nvSpPr>
        <p:spPr>
          <a:xfrm>
            <a:off x="546282" y="494555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Associados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ao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Ambiente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25000"/>
                  </a:schemeClr>
                </a:solidFill>
              </a:rPr>
              <a:t>Envolvente</a:t>
            </a:r>
            <a:r>
              <a:rPr lang="en-US" sz="1600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8F1CCD-E8AD-85D0-656D-5E04B8C8DFE0}"/>
              </a:ext>
            </a:extLst>
          </p:cNvPr>
          <p:cNvCxnSpPr>
            <a:cxnSpLocks/>
          </p:cNvCxnSpPr>
          <p:nvPr/>
        </p:nvCxnSpPr>
        <p:spPr>
          <a:xfrm>
            <a:off x="2637382" y="2314690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33E407E2-B87A-F4A4-4374-B9F7973AEF87}"/>
              </a:ext>
            </a:extLst>
          </p:cNvPr>
          <p:cNvSpPr txBox="1">
            <a:spLocks/>
          </p:cNvSpPr>
          <p:nvPr/>
        </p:nvSpPr>
        <p:spPr>
          <a:xfrm>
            <a:off x="4438681" y="1962788"/>
            <a:ext cx="3074096" cy="10108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Perda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dados,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desconexões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MQTT,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falha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na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transmissão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para 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servidor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E04C1F-B139-C566-6B69-1D86A635305D}"/>
              </a:ext>
            </a:extLst>
          </p:cNvPr>
          <p:cNvCxnSpPr>
            <a:cxnSpLocks/>
          </p:cNvCxnSpPr>
          <p:nvPr/>
        </p:nvCxnSpPr>
        <p:spPr>
          <a:xfrm>
            <a:off x="7510584" y="2312685"/>
            <a:ext cx="1360956" cy="132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6F21CA2-72E3-D4AD-B6EC-A69305946CC2}"/>
              </a:ext>
            </a:extLst>
          </p:cNvPr>
          <p:cNvSpPr txBox="1">
            <a:spLocks/>
          </p:cNvSpPr>
          <p:nvPr/>
        </p:nvSpPr>
        <p:spPr>
          <a:xfrm>
            <a:off x="8892000" y="1879369"/>
            <a:ext cx="3087346" cy="109698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Reconexão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automática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protocolo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alternativo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comunicação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armazenamento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temporário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local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71117E-F907-1047-7453-0DBF2A74B719}"/>
              </a:ext>
            </a:extLst>
          </p:cNvPr>
          <p:cNvCxnSpPr>
            <a:cxnSpLocks/>
          </p:cNvCxnSpPr>
          <p:nvPr/>
        </p:nvCxnSpPr>
        <p:spPr>
          <a:xfrm>
            <a:off x="2651583" y="3704085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021E359-7711-02E7-297F-27D5AE0A6D1B}"/>
              </a:ext>
            </a:extLst>
          </p:cNvPr>
          <p:cNvSpPr txBox="1">
            <a:spLocks/>
          </p:cNvSpPr>
          <p:nvPr/>
        </p:nvSpPr>
        <p:spPr>
          <a:xfrm>
            <a:off x="4544698" y="3482404"/>
            <a:ext cx="2762670" cy="10108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Interrupções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inesperadas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dados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inconsistentes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F5D7C7-9D71-3EA0-8B7C-59CD49440144}"/>
              </a:ext>
            </a:extLst>
          </p:cNvPr>
          <p:cNvCxnSpPr>
            <a:cxnSpLocks/>
          </p:cNvCxnSpPr>
          <p:nvPr/>
        </p:nvCxnSpPr>
        <p:spPr>
          <a:xfrm>
            <a:off x="7305176" y="3635819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64B2FA8-9A6F-04B0-8F28-FDED29219DB4}"/>
              </a:ext>
            </a:extLst>
          </p:cNvPr>
          <p:cNvSpPr txBox="1">
            <a:spLocks/>
          </p:cNvSpPr>
          <p:nvPr/>
        </p:nvSpPr>
        <p:spPr>
          <a:xfrm>
            <a:off x="9263061" y="3484012"/>
            <a:ext cx="2716287" cy="10108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Uso de logs, watchdog timer</a:t>
            </a:r>
          </a:p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8BD307-224B-9D3B-E252-208497ED00C2}"/>
              </a:ext>
            </a:extLst>
          </p:cNvPr>
          <p:cNvCxnSpPr>
            <a:cxnSpLocks/>
          </p:cNvCxnSpPr>
          <p:nvPr/>
        </p:nvCxnSpPr>
        <p:spPr>
          <a:xfrm>
            <a:off x="2705655" y="5170769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CF80A8E-38F8-3472-17A5-B408BB946A34}"/>
              </a:ext>
            </a:extLst>
          </p:cNvPr>
          <p:cNvSpPr txBox="1">
            <a:spLocks/>
          </p:cNvSpPr>
          <p:nvPr/>
        </p:nvSpPr>
        <p:spPr>
          <a:xfrm>
            <a:off x="4557950" y="4783841"/>
            <a:ext cx="2941574" cy="10373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Exposição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clima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pode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danificar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componentes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comprometer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funcionamento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produto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09C1F2-DCE2-4A5E-B381-4850363B5685}"/>
              </a:ext>
            </a:extLst>
          </p:cNvPr>
          <p:cNvCxnSpPr>
            <a:cxnSpLocks/>
          </p:cNvCxnSpPr>
          <p:nvPr/>
        </p:nvCxnSpPr>
        <p:spPr>
          <a:xfrm>
            <a:off x="7510584" y="5135634"/>
            <a:ext cx="157299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0A2D00A3-83F0-8ACA-0834-B936947BBBC4}"/>
              </a:ext>
            </a:extLst>
          </p:cNvPr>
          <p:cNvSpPr txBox="1">
            <a:spLocks/>
          </p:cNvSpPr>
          <p:nvPr/>
        </p:nvSpPr>
        <p:spPr>
          <a:xfrm>
            <a:off x="9169821" y="4782424"/>
            <a:ext cx="2899704" cy="9649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Fixação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adequada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caixa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estanque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bem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isolada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acomodada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material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resistente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calor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BBE5654-BFD0-5E58-0CE9-D81F2D59F688}"/>
              </a:ext>
            </a:extLst>
          </p:cNvPr>
          <p:cNvSpPr txBox="1">
            <a:spLocks/>
          </p:cNvSpPr>
          <p:nvPr/>
        </p:nvSpPr>
        <p:spPr>
          <a:xfrm>
            <a:off x="2474373" y="1371654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Consequências</a:t>
            </a:r>
            <a:endParaRPr lang="en-US" sz="1400" b="1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E2ED079-2187-AB69-B8B2-F4D0C509F483}"/>
              </a:ext>
            </a:extLst>
          </p:cNvPr>
          <p:cNvSpPr txBox="1">
            <a:spLocks/>
          </p:cNvSpPr>
          <p:nvPr/>
        </p:nvSpPr>
        <p:spPr>
          <a:xfrm>
            <a:off x="7114626" y="1371364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Mitigação</a:t>
            </a:r>
            <a:r>
              <a:rPr lang="en-US" sz="1400" b="1">
                <a:solidFill>
                  <a:schemeClr val="accent1">
                    <a:lumMod val="25000"/>
                  </a:schemeClr>
                </a:solidFill>
              </a:rPr>
              <a:t> do Risco</a:t>
            </a:r>
          </a:p>
        </p:txBody>
      </p:sp>
    </p:spTree>
    <p:extLst>
      <p:ext uri="{BB962C8B-B14F-4D97-AF65-F5344CB8AC3E}">
        <p14:creationId xmlns:p14="http://schemas.microsoft.com/office/powerpoint/2010/main" val="246564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2611CF3-5513-42F8-64E8-9B482952DFEF}"/>
              </a:ext>
            </a:extLst>
          </p:cNvPr>
          <p:cNvSpPr txBox="1">
            <a:spLocks/>
          </p:cNvSpPr>
          <p:nvPr/>
        </p:nvSpPr>
        <p:spPr>
          <a:xfrm>
            <a:off x="-2050774" y="2767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Questões</a:t>
            </a: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DC6C002-B558-9E6F-EAE6-77F5A79981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6A15E-1CE0-1A17-458A-51423E785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E01A5-8A6C-FE3F-9C00-4BB47180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D0E585-8D79-DF62-7BE5-5F9D6276BCD1}"/>
              </a:ext>
            </a:extLst>
          </p:cNvPr>
          <p:cNvSpPr txBox="1">
            <a:spLocks/>
          </p:cNvSpPr>
          <p:nvPr/>
        </p:nvSpPr>
        <p:spPr>
          <a:xfrm>
            <a:off x="944217" y="315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DESCRIÇÃO PEDIDO DE PROJETO</a:t>
            </a:r>
            <a:endParaRPr lang="pt-PT">
              <a:solidFill>
                <a:schemeClr val="accent1">
                  <a:lumMod val="2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2F2B5-0209-4C10-678D-1FE63D8FD63D}"/>
              </a:ext>
            </a:extLst>
          </p:cNvPr>
          <p:cNvSpPr txBox="1"/>
          <p:nvPr/>
        </p:nvSpPr>
        <p:spPr>
          <a:xfrm>
            <a:off x="449036" y="1477736"/>
            <a:ext cx="1114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>
                    <a:lumMod val="25000"/>
                  </a:schemeClr>
                </a:solidFill>
              </a:rPr>
              <a:t>“No âmbito das </a:t>
            </a:r>
            <a:r>
              <a:rPr lang="pt-PT" b="1" dirty="0">
                <a:solidFill>
                  <a:schemeClr val="accent1">
                    <a:lumMod val="25000"/>
                  </a:schemeClr>
                </a:solidFill>
              </a:rPr>
              <a:t>aplicações em </a:t>
            </a:r>
            <a:r>
              <a:rPr lang="pt-PT" b="1" dirty="0" err="1">
                <a:solidFill>
                  <a:schemeClr val="accent1">
                    <a:lumMod val="25000"/>
                  </a:schemeClr>
                </a:solidFill>
              </a:rPr>
              <a:t>Smart</a:t>
            </a:r>
            <a:r>
              <a:rPr lang="pt-PT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accent1">
                    <a:lumMod val="25000"/>
                  </a:schemeClr>
                </a:solidFill>
              </a:rPr>
              <a:t>Cities</a:t>
            </a:r>
            <a:r>
              <a:rPr lang="pt-PT" dirty="0">
                <a:solidFill>
                  <a:schemeClr val="accent1">
                    <a:lumMod val="25000"/>
                  </a:schemeClr>
                </a:solidFill>
              </a:rPr>
              <a:t> e sustentabilidade urbana, a </a:t>
            </a:r>
            <a:r>
              <a:rPr lang="pt-PT" dirty="0" err="1">
                <a:solidFill>
                  <a:schemeClr val="accent1">
                    <a:lumMod val="25000"/>
                  </a:schemeClr>
                </a:solidFill>
              </a:rPr>
              <a:t>Ubiwhere</a:t>
            </a:r>
            <a:r>
              <a:rPr lang="pt-PT" dirty="0">
                <a:solidFill>
                  <a:schemeClr val="accent1">
                    <a:lumMod val="25000"/>
                  </a:schemeClr>
                </a:solidFill>
              </a:rPr>
              <a:t> verificou a necessidade e a oportunidade de </a:t>
            </a:r>
            <a:r>
              <a:rPr lang="pt-PT" b="1" dirty="0">
                <a:solidFill>
                  <a:schemeClr val="accent1">
                    <a:lumMod val="25000"/>
                  </a:schemeClr>
                </a:solidFill>
              </a:rPr>
              <a:t>desenvolver um sistema integrado de monitorização ambiental urbana</a:t>
            </a:r>
            <a:r>
              <a:rPr lang="pt-PT" dirty="0">
                <a:solidFill>
                  <a:schemeClr val="accent1">
                    <a:lumMod val="25000"/>
                  </a:schemeClr>
                </a:solidFill>
              </a:rPr>
              <a:t>, capaz de recolher e analisar dados em tempo real” – </a:t>
            </a:r>
            <a:r>
              <a:rPr lang="pt-PT" sz="1600" dirty="0">
                <a:solidFill>
                  <a:schemeClr val="accent1">
                    <a:lumMod val="25000"/>
                  </a:schemeClr>
                </a:solidFill>
              </a:rPr>
              <a:t>Projeto 7 (Monitorização Ambiental)</a:t>
            </a:r>
            <a:endParaRPr lang="pt-PT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7C33C-E46A-5138-FB9A-3A0AF7F3BC03}"/>
              </a:ext>
            </a:extLst>
          </p:cNvPr>
          <p:cNvSpPr txBox="1"/>
          <p:nvPr/>
        </p:nvSpPr>
        <p:spPr>
          <a:xfrm>
            <a:off x="449036" y="3506180"/>
            <a:ext cx="5037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accent1">
                    <a:lumMod val="25000"/>
                  </a:schemeClr>
                </a:solidFill>
              </a:rPr>
              <a:t>Opção 1 – Sistema Centralizado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accent1">
                    <a:lumMod val="25000"/>
                  </a:schemeClr>
                </a:solidFill>
              </a:rPr>
              <a:t>Sensores comunicam para servidor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06ECF-63ED-527B-70B3-A95AEC48B2C2}"/>
              </a:ext>
            </a:extLst>
          </p:cNvPr>
          <p:cNvSpPr txBox="1"/>
          <p:nvPr/>
        </p:nvSpPr>
        <p:spPr>
          <a:xfrm>
            <a:off x="449036" y="4735690"/>
            <a:ext cx="5037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accent1">
                    <a:lumMod val="25000"/>
                  </a:schemeClr>
                </a:solidFill>
              </a:rPr>
              <a:t>Opção 2 – Sistema Distribuído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accent1">
                    <a:lumMod val="25000"/>
                  </a:schemeClr>
                </a:solidFill>
              </a:rPr>
              <a:t>Sensores processam e mostram os dados de forma distribuída</a:t>
            </a:r>
          </a:p>
        </p:txBody>
      </p:sp>
      <p:pic>
        <p:nvPicPr>
          <p:cNvPr id="1026" name="Picture 2" descr="Uma imagem com captura de ecrã, mapa, Software de multimédia, texto&#10;&#10;Os conteúdos gerados por IA podem estar incorretos.">
            <a:extLst>
              <a:ext uri="{FF2B5EF4-FFF2-40B4-BE49-F238E27FC236}">
                <a16:creationId xmlns:a16="http://schemas.microsoft.com/office/drawing/2014/main" id="{C1EFB91A-35F3-15E0-EA90-9E313428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2161916"/>
            <a:ext cx="6732127" cy="46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8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6CCD1-6E1C-8AFF-A300-1DF166986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7961E-4B54-DAA4-334F-DD92E653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766CE8B-B66F-A8C2-3DEC-4B146F7CCA39}"/>
              </a:ext>
            </a:extLst>
          </p:cNvPr>
          <p:cNvSpPr txBox="1">
            <a:spLocks/>
          </p:cNvSpPr>
          <p:nvPr/>
        </p:nvSpPr>
        <p:spPr>
          <a:xfrm>
            <a:off x="944217" y="315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DESCRIÇÃO PEDIDO DE PROJETO</a:t>
            </a:r>
            <a:endParaRPr lang="pt-PT">
              <a:solidFill>
                <a:schemeClr val="accent1">
                  <a:lumMod val="2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80343-FD5C-6A87-0D8C-39CFF64C569F}"/>
              </a:ext>
            </a:extLst>
          </p:cNvPr>
          <p:cNvSpPr txBox="1"/>
          <p:nvPr/>
        </p:nvSpPr>
        <p:spPr>
          <a:xfrm>
            <a:off x="449036" y="1477736"/>
            <a:ext cx="1114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2">
                    <a:lumMod val="75000"/>
                  </a:schemeClr>
                </a:solidFill>
              </a:rPr>
              <a:t>“No âmbito das </a:t>
            </a:r>
            <a:r>
              <a:rPr lang="pt-PT" b="1">
                <a:solidFill>
                  <a:schemeClr val="bg2">
                    <a:lumMod val="75000"/>
                  </a:schemeClr>
                </a:solidFill>
              </a:rPr>
              <a:t>aplicações em </a:t>
            </a:r>
            <a:r>
              <a:rPr lang="pt-PT" b="1" err="1">
                <a:solidFill>
                  <a:schemeClr val="bg2">
                    <a:lumMod val="75000"/>
                  </a:schemeClr>
                </a:solidFill>
              </a:rPr>
              <a:t>Smart</a:t>
            </a:r>
            <a:r>
              <a:rPr lang="pt-PT" b="1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PT" b="1" err="1">
                <a:solidFill>
                  <a:schemeClr val="bg2">
                    <a:lumMod val="75000"/>
                  </a:schemeClr>
                </a:solidFill>
              </a:rPr>
              <a:t>Cities</a:t>
            </a:r>
            <a:r>
              <a:rPr lang="pt-PT">
                <a:solidFill>
                  <a:schemeClr val="bg2">
                    <a:lumMod val="75000"/>
                  </a:schemeClr>
                </a:solidFill>
              </a:rPr>
              <a:t> e sustentabilidade urbana, a </a:t>
            </a:r>
            <a:r>
              <a:rPr lang="pt-PT" err="1">
                <a:solidFill>
                  <a:schemeClr val="bg2">
                    <a:lumMod val="75000"/>
                  </a:schemeClr>
                </a:solidFill>
              </a:rPr>
              <a:t>Ubiwhere</a:t>
            </a:r>
            <a:r>
              <a:rPr lang="pt-PT">
                <a:solidFill>
                  <a:schemeClr val="bg2">
                    <a:lumMod val="75000"/>
                  </a:schemeClr>
                </a:solidFill>
              </a:rPr>
              <a:t> verificou a necessidade e a oportunidade de </a:t>
            </a:r>
            <a:r>
              <a:rPr lang="pt-PT" b="1">
                <a:solidFill>
                  <a:schemeClr val="bg2">
                    <a:lumMod val="75000"/>
                  </a:schemeClr>
                </a:solidFill>
              </a:rPr>
              <a:t>desenvolver um sistema integrado de monitorização ambiental urbana</a:t>
            </a:r>
            <a:r>
              <a:rPr lang="pt-PT">
                <a:solidFill>
                  <a:schemeClr val="bg2">
                    <a:lumMod val="75000"/>
                  </a:schemeClr>
                </a:solidFill>
              </a:rPr>
              <a:t>, capaz de recolher e analisar dados em tempo real” – </a:t>
            </a:r>
            <a:r>
              <a:rPr lang="pt-PT" sz="1600">
                <a:solidFill>
                  <a:schemeClr val="bg2">
                    <a:lumMod val="75000"/>
                  </a:schemeClr>
                </a:solidFill>
              </a:rPr>
              <a:t>Projeto 7 (Monitorização Ambiental)</a:t>
            </a:r>
            <a:endParaRPr lang="pt-PT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Uma imagem com captura de ecrã, mapa, Software de multimédia, texto&#10;&#10;Os conteúdos gerados por IA podem estar incorretos.">
            <a:extLst>
              <a:ext uri="{FF2B5EF4-FFF2-40B4-BE49-F238E27FC236}">
                <a16:creationId xmlns:a16="http://schemas.microsoft.com/office/drawing/2014/main" id="{48724FBC-3C49-53F3-DED3-8ECD40E9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2161916"/>
            <a:ext cx="6732127" cy="46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FE4FA60-D0D1-A12A-B369-3E299AF32EB2}"/>
              </a:ext>
            </a:extLst>
          </p:cNvPr>
          <p:cNvSpPr txBox="1"/>
          <p:nvPr/>
        </p:nvSpPr>
        <p:spPr>
          <a:xfrm>
            <a:off x="449036" y="3506180"/>
            <a:ext cx="50373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solidFill>
                  <a:schemeClr val="accent1">
                    <a:lumMod val="25000"/>
                  </a:schemeClr>
                </a:solidFill>
              </a:rPr>
              <a:t>Opção 1 – Sistema Centralizado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accent1">
                    <a:lumMod val="25000"/>
                  </a:schemeClr>
                </a:solidFill>
              </a:rPr>
              <a:t>Sensores comunicam para servidor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B110FC37-33D8-E6D3-9436-8247DF427DEB}"/>
              </a:ext>
            </a:extLst>
          </p:cNvPr>
          <p:cNvSpPr txBox="1"/>
          <p:nvPr/>
        </p:nvSpPr>
        <p:spPr>
          <a:xfrm>
            <a:off x="449036" y="4735690"/>
            <a:ext cx="5037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bg2">
                    <a:lumMod val="75000"/>
                  </a:schemeClr>
                </a:solidFill>
              </a:rPr>
              <a:t>Opção 2 – Sistema Distribuído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>
                    <a:lumMod val="75000"/>
                  </a:schemeClr>
                </a:solidFill>
              </a:rPr>
              <a:t>Sensores processam e mostram os dados de forma distribuída</a:t>
            </a:r>
          </a:p>
        </p:txBody>
      </p:sp>
    </p:spTree>
    <p:extLst>
      <p:ext uri="{BB962C8B-B14F-4D97-AF65-F5344CB8AC3E}">
        <p14:creationId xmlns:p14="http://schemas.microsoft.com/office/powerpoint/2010/main" val="245581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EFA04-7388-618E-B816-D7F0A6C1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EDF4A-98EA-62B2-B532-9007D174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Marcador de Posição do Texto 3">
            <a:extLst>
              <a:ext uri="{FF2B5EF4-FFF2-40B4-BE49-F238E27FC236}">
                <a16:creationId xmlns:a16="http://schemas.microsoft.com/office/drawing/2014/main" id="{26940E36-A1A6-21B0-467E-87FD19DF1969}"/>
              </a:ext>
            </a:extLst>
          </p:cNvPr>
          <p:cNvSpPr txBox="1">
            <a:spLocks/>
          </p:cNvSpPr>
          <p:nvPr/>
        </p:nvSpPr>
        <p:spPr>
          <a:xfrm>
            <a:off x="345132" y="1995176"/>
            <a:ext cx="8732638" cy="58044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Recolha de dados de sensores	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accent1">
                    <a:lumMod val="25000"/>
                  </a:schemeClr>
                </a:solidFill>
              </a:rPr>
              <a:t>Direção e velocidade do vento, humidade, temperatura, etc…</a:t>
            </a:r>
          </a:p>
          <a:p>
            <a:pPr lvl="1"/>
            <a:endParaRPr lang="pt-PT" sz="1600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Fácil integração no sistema </a:t>
            </a:r>
            <a:r>
              <a:rPr lang="pt-PT" sz="2200" dirty="0" err="1">
                <a:solidFill>
                  <a:schemeClr val="accent1">
                    <a:lumMod val="25000"/>
                  </a:schemeClr>
                </a:solidFill>
              </a:rPr>
              <a:t>Smart</a:t>
            </a:r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pt-PT" sz="2200" dirty="0" err="1">
                <a:solidFill>
                  <a:schemeClr val="accent1">
                    <a:lumMod val="25000"/>
                  </a:schemeClr>
                </a:solidFill>
              </a:rPr>
              <a:t>Cities</a:t>
            </a:r>
            <a:endParaRPr lang="pt-PT" sz="2200" dirty="0">
              <a:solidFill>
                <a:schemeClr val="accent1">
                  <a:lumMod val="2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accent1">
                    <a:lumMod val="25000"/>
                  </a:schemeClr>
                </a:solidFill>
              </a:rPr>
              <a:t>Ser alimentado com fontes existentes nos postes</a:t>
            </a:r>
          </a:p>
          <a:p>
            <a:pPr lvl="1"/>
            <a:endParaRPr lang="pt-PT" sz="1600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Comunicar com um servidor através de um </a:t>
            </a:r>
            <a:br>
              <a:rPr lang="pt-PT" sz="2200" dirty="0">
                <a:solidFill>
                  <a:schemeClr val="accent1">
                    <a:lumMod val="25000"/>
                  </a:schemeClr>
                </a:solidFill>
              </a:rPr>
            </a:br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MQTT-broker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accent1">
                    <a:lumMod val="25000"/>
                  </a:schemeClr>
                </a:solidFill>
              </a:rPr>
              <a:t>Usar cabo Ethernet disponível na infraestrutura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sz="1600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Ser facilmente replicável e escalável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600" dirty="0">
                <a:solidFill>
                  <a:schemeClr val="accent1">
                    <a:lumMod val="25000"/>
                  </a:schemeClr>
                </a:solidFill>
              </a:rPr>
              <a:t>Estrutura estilo nó numa rede que gera informações</a:t>
            </a:r>
          </a:p>
          <a:p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PT" dirty="0"/>
          </a:p>
        </p:txBody>
      </p:sp>
      <p:pic>
        <p:nvPicPr>
          <p:cNvPr id="23" name="Imagem 22" descr="Uma imagem com roda, Roda de bicicleta, interior, bicla&#10;&#10;Os conteúdos gerados por IA podem estar incorretos.">
            <a:extLst>
              <a:ext uri="{FF2B5EF4-FFF2-40B4-BE49-F238E27FC236}">
                <a16:creationId xmlns:a16="http://schemas.microsoft.com/office/drawing/2014/main" id="{D37436D1-12C8-E8F9-3816-7B1C99BA4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1" y="1240883"/>
            <a:ext cx="4193308" cy="502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54C339CA-FCFB-6E26-C96E-E3C01B96A721}"/>
              </a:ext>
            </a:extLst>
          </p:cNvPr>
          <p:cNvSpPr txBox="1">
            <a:spLocks/>
          </p:cNvSpPr>
          <p:nvPr/>
        </p:nvSpPr>
        <p:spPr>
          <a:xfrm>
            <a:off x="-2030896" y="391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Principais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características</a:t>
            </a:r>
            <a:endParaRPr lang="en-US" kern="1200" cap="all" spc="150" baseline="0">
              <a:solidFill>
                <a:schemeClr val="accent1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090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491316-01DC-7EBB-34AB-CCF85AAA7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B6AB4-EDCC-F60B-C98A-94DAC1A3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Imagem 12" descr="Uma imagem com céu, ar livre, poste, Serviços utilitários públicos&#10;&#10;Os conteúdos gerados por IA podem estar incorretos.">
            <a:extLst>
              <a:ext uri="{FF2B5EF4-FFF2-40B4-BE49-F238E27FC236}">
                <a16:creationId xmlns:a16="http://schemas.microsoft.com/office/drawing/2014/main" id="{8FFB1CF5-F770-A1BE-6C40-B33B3D4A6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972290"/>
            <a:ext cx="4492928" cy="5391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4D0BB828-6A63-B751-37D4-EB2BA063DA54}"/>
              </a:ext>
            </a:extLst>
          </p:cNvPr>
          <p:cNvSpPr txBox="1">
            <a:spLocks/>
          </p:cNvSpPr>
          <p:nvPr/>
        </p:nvSpPr>
        <p:spPr>
          <a:xfrm>
            <a:off x="340919" y="1176950"/>
            <a:ext cx="7271153" cy="51794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200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Nós baseados num ESP32 com Ethernet + </a:t>
            </a:r>
            <a:r>
              <a:rPr lang="pt-PT" sz="2200" dirty="0" err="1">
                <a:solidFill>
                  <a:schemeClr val="accent1">
                    <a:lumMod val="25000"/>
                  </a:schemeClr>
                </a:solidFill>
              </a:rPr>
              <a:t>PoE</a:t>
            </a:r>
            <a:endParaRPr lang="pt-PT" sz="2200" dirty="0">
              <a:solidFill>
                <a:schemeClr val="accent1">
                  <a:lumMod val="2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Baixo consumo energético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Baixo custo financeiro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Capacidade de operar vários sensores digitais (até 127 sensores</a:t>
            </a:r>
          </a:p>
          <a:p>
            <a:pPr marL="457200" lvl="1" indent="0">
              <a:buNone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usando i2c-7 bit)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Facilmente expansível e integrável no sistema </a:t>
            </a:r>
            <a:r>
              <a:rPr lang="pt-PT" sz="1800" dirty="0" err="1">
                <a:solidFill>
                  <a:schemeClr val="accent1">
                    <a:lumMod val="25000"/>
                  </a:schemeClr>
                </a:solidFill>
              </a:rPr>
              <a:t>Smart</a:t>
            </a: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pt-PT" sz="1800" dirty="0" err="1">
                <a:solidFill>
                  <a:schemeClr val="accent1">
                    <a:lumMod val="25000"/>
                  </a:schemeClr>
                </a:solidFill>
              </a:rPr>
              <a:t>Cities</a:t>
            </a:r>
            <a:endParaRPr lang="pt-PT" sz="1800" dirty="0">
              <a:solidFill>
                <a:schemeClr val="accent1">
                  <a:lumMod val="25000"/>
                </a:schemeClr>
              </a:solidFill>
            </a:endParaRPr>
          </a:p>
          <a:p>
            <a:pPr marL="457200" lvl="1" indent="0">
              <a:buNone/>
            </a:pPr>
            <a:endParaRPr lang="pt-PT" sz="1800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pt-PT" sz="2200" dirty="0">
                <a:solidFill>
                  <a:schemeClr val="accent1">
                    <a:lumMod val="25000"/>
                  </a:schemeClr>
                </a:solidFill>
              </a:rPr>
              <a:t>Sensores ambientais: 	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Temperatura, humidade, qualidade do ar, sonoro, luminosidade,</a:t>
            </a:r>
          </a:p>
          <a:p>
            <a:pPr marL="457200" lvl="1" indent="0">
              <a:buNone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direção e velocidade do vento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PT" sz="1800" dirty="0">
                <a:solidFill>
                  <a:schemeClr val="accent1">
                    <a:lumMod val="25000"/>
                  </a:schemeClr>
                </a:solidFill>
              </a:rPr>
              <a:t>Possível adicionar mais ou modificar algum, caso seja necessário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pt-PT" sz="28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6A911AF-886A-3ABC-94CF-6E3CC572CCF4}"/>
              </a:ext>
            </a:extLst>
          </p:cNvPr>
          <p:cNvSpPr txBox="1">
            <a:spLocks/>
          </p:cNvSpPr>
          <p:nvPr/>
        </p:nvSpPr>
        <p:spPr>
          <a:xfrm>
            <a:off x="-2030896" y="391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projeto</a:t>
            </a:r>
            <a:endParaRPr lang="en-US" kern="1200" cap="all" spc="150" baseline="0">
              <a:solidFill>
                <a:schemeClr val="accent1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789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7851896-37C7-2F0C-A226-DC7D43AB604F}"/>
              </a:ext>
            </a:extLst>
          </p:cNvPr>
          <p:cNvSpPr txBox="1">
            <a:spLocks/>
          </p:cNvSpPr>
          <p:nvPr/>
        </p:nvSpPr>
        <p:spPr>
          <a:xfrm>
            <a:off x="500514" y="493841"/>
            <a:ext cx="616979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blocos</a:t>
            </a:r>
            <a:endParaRPr lang="en-US" kern="1200" cap="all" spc="150" baseline="0">
              <a:solidFill>
                <a:schemeClr val="accent1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24A76FE-F378-F781-861A-DA211BA43B4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050" name="Picture 2" descr="Uma imagem com texto, captura de ecrã, Tipo de letra, Gráficos&#10;&#10;Os conteúdos gerados por IA podem estar incorretos.">
            <a:extLst>
              <a:ext uri="{FF2B5EF4-FFF2-40B4-BE49-F238E27FC236}">
                <a16:creationId xmlns:a16="http://schemas.microsoft.com/office/drawing/2014/main" id="{AB90D725-54CF-AE33-7A9D-B6D71A1D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69" y="1487266"/>
            <a:ext cx="7386061" cy="46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73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5D9E754-A1DD-9976-594B-B6A6A48461C7}"/>
              </a:ext>
            </a:extLst>
          </p:cNvPr>
          <p:cNvSpPr txBox="1">
            <a:spLocks/>
          </p:cNvSpPr>
          <p:nvPr/>
        </p:nvSpPr>
        <p:spPr>
          <a:xfrm>
            <a:off x="487262" y="430182"/>
            <a:ext cx="6169793" cy="603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de COMUNICAÇÃO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7EA1B11-7A88-2BFB-B0B5-4509C312F7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074" name="Picture 2" descr="Uma imagem com texto, captura de ecrã, diagrama, Tipo de letra&#10;&#10;Os conteúdos gerados por IA podem estar incorretos.">
            <a:extLst>
              <a:ext uri="{FF2B5EF4-FFF2-40B4-BE49-F238E27FC236}">
                <a16:creationId xmlns:a16="http://schemas.microsoft.com/office/drawing/2014/main" id="{BBF091CC-73DB-55C8-E090-EAD8085FC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80" y="1445246"/>
            <a:ext cx="7474239" cy="439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65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0C63DF3-9351-811D-5DD7-6AD7712624FA}"/>
              </a:ext>
            </a:extLst>
          </p:cNvPr>
          <p:cNvSpPr txBox="1">
            <a:spLocks/>
          </p:cNvSpPr>
          <p:nvPr/>
        </p:nvSpPr>
        <p:spPr>
          <a:xfrm>
            <a:off x="427627" y="488753"/>
            <a:ext cx="6169793" cy="570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elétrico</a:t>
            </a:r>
            <a:endParaRPr lang="en-US" kern="1200" cap="all" spc="150" baseline="0">
              <a:solidFill>
                <a:schemeClr val="accent1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5ECA476-D5E0-667B-743E-067F34FDE9D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Imagem 2" descr="Uma imagem com texto, captura de ecrã, diagrama, Tipo de letra&#10;&#10;Os conteúdos gerados por IA podem estar incorretos.">
            <a:extLst>
              <a:ext uri="{FF2B5EF4-FFF2-40B4-BE49-F238E27FC236}">
                <a16:creationId xmlns:a16="http://schemas.microsoft.com/office/drawing/2014/main" id="{9ED34B62-FB0E-A36C-68F0-25102A2B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971550"/>
            <a:ext cx="9430151" cy="57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6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296CA-C169-D792-4190-807FF945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3A590E-6E8F-9C42-09AA-2BB89A35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arcador de Posição de Conteúdo 6">
                <a:extLst>
                  <a:ext uri="{FF2B5EF4-FFF2-40B4-BE49-F238E27FC236}">
                    <a16:creationId xmlns:a16="http://schemas.microsoft.com/office/drawing/2014/main" id="{D21AA0F9-7FB6-1E6C-F308-5B5E871923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3544982"/>
                  </p:ext>
                </p:extLst>
              </p:nvPr>
            </p:nvGraphicFramePr>
            <p:xfrm>
              <a:off x="1160086" y="2298226"/>
              <a:ext cx="10147211" cy="31413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147211" cy="3141380"/>
                    </a:xfrm>
                    <a:prstGeom prst="rect">
                      <a:avLst/>
                    </a:prstGeom>
                  </am3d:spPr>
                  <am3d:camera>
                    <am3d:pos x="0" y="0" z="495437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75" d="1000000"/>
                    <am3d:preTrans dx="-16922662" dy="1846864" dz="-2539438"/>
                    <am3d:scale>
                      <am3d:sx n="1000000" d="1000000"/>
                      <am3d:sy n="1000000" d="1000000"/>
                      <am3d:sz n="1000000" d="1000000"/>
                    </am3d:scale>
                    <am3d:rot ax="149960" ay="37460" az="16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248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arcador de Posição de Conteúdo 6">
                <a:extLst>
                  <a:ext uri="{FF2B5EF4-FFF2-40B4-BE49-F238E27FC236}">
                    <a16:creationId xmlns:a16="http://schemas.microsoft.com/office/drawing/2014/main" id="{D21AA0F9-7FB6-1E6C-F308-5B5E871923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086" y="2298226"/>
                <a:ext cx="10147211" cy="31413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46A27463-D5E7-77BD-83E3-EB2569A6C9AA}"/>
              </a:ext>
            </a:extLst>
          </p:cNvPr>
          <p:cNvSpPr txBox="1">
            <a:spLocks/>
          </p:cNvSpPr>
          <p:nvPr/>
        </p:nvSpPr>
        <p:spPr>
          <a:xfrm>
            <a:off x="652670" y="3884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MODELO 3D SIMPLES</a:t>
            </a:r>
          </a:p>
        </p:txBody>
      </p:sp>
    </p:spTree>
    <p:extLst>
      <p:ext uri="{BB962C8B-B14F-4D97-AF65-F5344CB8AC3E}">
        <p14:creationId xmlns:p14="http://schemas.microsoft.com/office/powerpoint/2010/main" val="41390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f1725-0705-48a2-893f-4e7146089b8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E22E6A226394D8F02404C8D6F8468" ma:contentTypeVersion="13" ma:contentTypeDescription="Create a new document." ma:contentTypeScope="" ma:versionID="c985a6fef535dd696f6d1b45ce053c75">
  <xsd:schema xmlns:xsd="http://www.w3.org/2001/XMLSchema" xmlns:xs="http://www.w3.org/2001/XMLSchema" xmlns:p="http://schemas.microsoft.com/office/2006/metadata/properties" xmlns:ns3="c80f1725-0705-48a2-893f-4e7146089b83" xmlns:ns4="e97bc203-1496-4182-b394-3dff0dc2e46e" targetNamespace="http://schemas.microsoft.com/office/2006/metadata/properties" ma:root="true" ma:fieldsID="bfdf40ec0a66502c64f55cc67fc205b6" ns3:_="" ns4:_="">
    <xsd:import namespace="c80f1725-0705-48a2-893f-4e7146089b83"/>
    <xsd:import namespace="e97bc203-1496-4182-b394-3dff0dc2e4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f1725-0705-48a2-893f-4e7146089b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7bc203-1496-4182-b394-3dff0dc2e4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558D5D-803D-440C-8217-F3907CA6FA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629C19-2653-454F-AFF8-8E0B913E1529}">
  <ds:schemaRefs>
    <ds:schemaRef ds:uri="c80f1725-0705-48a2-893f-4e7146089b83"/>
    <ds:schemaRef ds:uri="e97bc203-1496-4182-b394-3dff0dc2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F253ECF-7E6A-497E-9C3D-DFB0AE60C0FD}">
  <ds:schemaRefs>
    <ds:schemaRef ds:uri="c80f1725-0705-48a2-893f-4e7146089b83"/>
    <ds:schemaRef ds:uri="e97bc203-1496-4182-b394-3dff0dc2e4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0</TotalTime>
  <Words>628</Words>
  <Application>Microsoft Office PowerPoint</Application>
  <PresentationFormat>Ecrã Panorâmico</PresentationFormat>
  <Paragraphs>121</Paragraphs>
  <Slides>14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Aptos</vt:lpstr>
      <vt:lpstr>Arial</vt:lpstr>
      <vt:lpstr>Roboto</vt:lpstr>
      <vt:lpstr>Roboto Medium</vt:lpstr>
      <vt:lpstr>Tenorite</vt:lpstr>
      <vt:lpstr>Wingdings</vt:lpstr>
      <vt:lpstr>Monoline</vt:lpstr>
      <vt:lpstr>Projeto Industrial:  Monitorização Ambiental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Batista</dc:creator>
  <cp:lastModifiedBy>João Batista</cp:lastModifiedBy>
  <cp:revision>5</cp:revision>
  <dcterms:created xsi:type="dcterms:W3CDTF">2025-10-20T12:09:08Z</dcterms:created>
  <dcterms:modified xsi:type="dcterms:W3CDTF">2025-10-22T01:59:26Z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0x010100D0EE22E6A226394D8F02404C8D6F8468</vt:lpwstr>
  </property>
</Properties>
</file>